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5"/>
  </p:notesMasterIdLst>
  <p:sldIdLst>
    <p:sldId id="352" r:id="rId2"/>
    <p:sldId id="421" r:id="rId3"/>
    <p:sldId id="1755" r:id="rId4"/>
    <p:sldId id="282" r:id="rId5"/>
    <p:sldId id="1762" r:id="rId6"/>
    <p:sldId id="1783" r:id="rId7"/>
    <p:sldId id="1784" r:id="rId8"/>
    <p:sldId id="1756" r:id="rId9"/>
    <p:sldId id="1780" r:id="rId10"/>
    <p:sldId id="1786" r:id="rId11"/>
    <p:sldId id="1787" r:id="rId12"/>
    <p:sldId id="1788" r:id="rId13"/>
    <p:sldId id="1789" r:id="rId14"/>
    <p:sldId id="1790" r:id="rId15"/>
    <p:sldId id="380" r:id="rId16"/>
    <p:sldId id="1793" r:id="rId17"/>
    <p:sldId id="260" r:id="rId18"/>
    <p:sldId id="261" r:id="rId19"/>
    <p:sldId id="259" r:id="rId20"/>
    <p:sldId id="370" r:id="rId21"/>
    <p:sldId id="387" r:id="rId22"/>
    <p:sldId id="430" r:id="rId23"/>
    <p:sldId id="431" r:id="rId24"/>
    <p:sldId id="433" r:id="rId25"/>
    <p:sldId id="432" r:id="rId26"/>
    <p:sldId id="1804" r:id="rId27"/>
    <p:sldId id="1795" r:id="rId28"/>
    <p:sldId id="1796" r:id="rId29"/>
    <p:sldId id="1797" r:id="rId30"/>
    <p:sldId id="1799" r:id="rId31"/>
    <p:sldId id="1800" r:id="rId32"/>
    <p:sldId id="1623" r:id="rId33"/>
    <p:sldId id="1625" r:id="rId34"/>
    <p:sldId id="266" r:id="rId35"/>
    <p:sldId id="267" r:id="rId36"/>
    <p:sldId id="1802" r:id="rId37"/>
    <p:sldId id="1607" r:id="rId38"/>
    <p:sldId id="1805" r:id="rId39"/>
    <p:sldId id="1806" r:id="rId40"/>
    <p:sldId id="400" r:id="rId41"/>
    <p:sldId id="263" r:id="rId42"/>
    <p:sldId id="264" r:id="rId43"/>
    <p:sldId id="128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342B5BF-8A30-49E6-9F49-73C461259D51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72C30-780E-41A7-A06F-0F0CB2FC85F1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D871-07C3-41F3-8DD9-669F11D14C34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3A23-A3F9-4D5F-AD04-BEA48A6EA155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6DB1-3FA3-4F56-93AE-98DD894C73D2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7901-9B17-477D-85F0-A37CA14F05E1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96A-6E5C-43B5-BE7E-794478E1796E}" type="datetime1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039-5AE0-488C-8513-94B168944B23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5E13-8A7A-4B7B-8657-230B875DC854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06FA-F312-4007-AE5D-F30BB2B7282C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FB7C-0846-4A89-9D3E-E59CA2A288E3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716307E-EC5D-45BD-AA03-CF5AF0217FF7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10/13/flow-based-deep-generative-model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1A4DF-FBA3-4FDC-A310-F1183A7A929D}" type="datetime1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Generative Adversarial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Artificial Intelligence and Data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AI-5004 Adv. Topics in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0CAC2-ACB3-D50E-AC11-ADA9211A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BBEBB-C3C7-ABB4-729B-FB43F110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894B-25B5-4C8F-8FA3-B86AEF930F57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5CB09-B82D-E9FA-3684-CEBA767F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A1BEF-1C8C-65D8-75FB-4DB9459F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B5DDDF-795D-7724-F27C-64CC88BA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 - Affine coupling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5F0E7-3D2B-0392-B9C6-BC2BDD9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3528"/>
            <a:ext cx="9115750" cy="36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B9DECF-A0EA-4034-1AB9-11C623048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24000"/>
            <a:ext cx="8839200" cy="47114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67FEC-018B-B656-120A-F2B1999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D8F4-427A-47A6-91BD-D5A2281D23FF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C9C13-87BC-3C85-FD78-B417FF83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0C7AE-7121-5119-1BC4-96AD7EBA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2CAEF2-FFAA-9DC9-88A4-6F9A73D5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 - Affine coupling layers</a:t>
            </a:r>
          </a:p>
        </p:txBody>
      </p:sp>
    </p:spTree>
    <p:extLst>
      <p:ext uri="{BB962C8B-B14F-4D97-AF65-F5344CB8AC3E}">
        <p14:creationId xmlns:p14="http://schemas.microsoft.com/office/powerpoint/2010/main" val="27881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62157A-0CE4-1D92-6AA1-C21358FDF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069" y="1729396"/>
            <a:ext cx="9243861" cy="426757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765B7-CB11-8EBD-8075-0E1280FE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285AD-64B4-4088-AC4A-B8F489E1183C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0DA6E-A487-463D-8723-08E1B480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85922-4761-2BF9-A8D6-70957A31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269D98-11DB-2BAB-00C3-504452BD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 - Experiments on toy data</a:t>
            </a:r>
          </a:p>
        </p:txBody>
      </p:sp>
    </p:spTree>
    <p:extLst>
      <p:ext uri="{BB962C8B-B14F-4D97-AF65-F5344CB8AC3E}">
        <p14:creationId xmlns:p14="http://schemas.microsoft.com/office/powerpoint/2010/main" val="53251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4BEDBD-0E1C-757B-582A-0385F6920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20" y="1523999"/>
            <a:ext cx="9891711" cy="472439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E2E19-13BD-8D23-9C66-78DE292E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1396-E31C-4983-B796-D3C67AAB01D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16666-5F56-22A2-5BB4-18ACDCB1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3B1F3-C2E4-16FB-07C2-495CB3CB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37DAA-09DE-8FD9-0B1F-91C6ACC1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 - Experiments on MNIST</a:t>
            </a:r>
          </a:p>
        </p:txBody>
      </p:sp>
    </p:spTree>
    <p:extLst>
      <p:ext uri="{BB962C8B-B14F-4D97-AF65-F5344CB8AC3E}">
        <p14:creationId xmlns:p14="http://schemas.microsoft.com/office/powerpoint/2010/main" val="189350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1008B-BC3A-FCF6-7967-EE6BF976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DD97-20C7-415A-829D-DE1E8300DF59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A4E00-1615-050D-CD50-B335DAA0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E3765-A963-ABBA-2202-5D8D25B1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FEA194-E14B-B063-9C98-989CB609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9900"/>
            <a:ext cx="10972800" cy="83820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4022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圖片 18">
            <a:extLst>
              <a:ext uri="{FF2B5EF4-FFF2-40B4-BE49-F238E27FC236}">
                <a16:creationId xmlns:a16="http://schemas.microsoft.com/office/drawing/2014/main" id="{E9B610E0-412A-D0D8-FE49-3C83B86F1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2852738"/>
            <a:ext cx="1181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圖片 19">
            <a:extLst>
              <a:ext uri="{FF2B5EF4-FFF2-40B4-BE49-F238E27FC236}">
                <a16:creationId xmlns:a16="http://schemas.microsoft.com/office/drawing/2014/main" id="{03AE7521-4512-4B0A-E1EE-54750B3DE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2862263"/>
            <a:ext cx="1181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1F132FF-6D36-77CE-A99B-0A6A184AC2EC}"/>
              </a:ext>
            </a:extLst>
          </p:cNvPr>
          <p:cNvCxnSpPr/>
          <p:nvPr/>
        </p:nvCxnSpPr>
        <p:spPr>
          <a:xfrm rot="5400000">
            <a:off x="9052719" y="26773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標題 1">
            <a:extLst>
              <a:ext uri="{FF2B5EF4-FFF2-40B4-BE49-F238E27FC236}">
                <a16:creationId xmlns:a16="http://schemas.microsoft.com/office/drawing/2014/main" id="{0A199722-54D5-1DEA-5A21-F699CA2E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Autoencoder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25C071-DD7F-9996-AE9D-9CA3C7C9125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532438" y="3186113"/>
            <a:ext cx="1208088" cy="46831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0039A8DE-003A-3320-53C9-E73C214A135F}"/>
              </a:ext>
            </a:extLst>
          </p:cNvPr>
          <p:cNvSpPr/>
          <p:nvPr/>
        </p:nvSpPr>
        <p:spPr>
          <a:xfrm>
            <a:off x="3641726" y="3132139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4F33390-CDFB-5287-85F4-D803A69408A4}"/>
              </a:ext>
            </a:extLst>
          </p:cNvPr>
          <p:cNvCxnSpPr/>
          <p:nvPr/>
        </p:nvCxnSpPr>
        <p:spPr>
          <a:xfrm flipH="1">
            <a:off x="2962275" y="2406650"/>
            <a:ext cx="6343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F78834-B9F8-D987-3D0B-9E6F8A92F974}"/>
              </a:ext>
            </a:extLst>
          </p:cNvPr>
          <p:cNvCxnSpPr/>
          <p:nvPr/>
        </p:nvCxnSpPr>
        <p:spPr>
          <a:xfrm rot="5400000">
            <a:off x="2717006" y="2636044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文字方塊 49">
            <a:extLst>
              <a:ext uri="{FF2B5EF4-FFF2-40B4-BE49-F238E27FC236}">
                <a16:creationId xmlns:a16="http://schemas.microsoft.com/office/drawing/2014/main" id="{E067C5E5-CA89-49CB-296F-E390B2B86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192881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latin typeface="Calibri" panose="020F0502020204030204" pitchFamily="34" charset="0"/>
                <a:ea typeface="新細明體" panose="02020500000000000000" pitchFamily="18" charset="-120"/>
              </a:rPr>
              <a:t>As close as possible</a:t>
            </a:r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A71B45-0DFE-598A-020A-E666CA65B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2932113"/>
            <a:ext cx="1308100" cy="1003300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Encoder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71A807-D57F-CCC0-FD18-4F844FD63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968626"/>
            <a:ext cx="1308100" cy="98107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Decoder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5" name="向右箭號 9">
            <a:extLst>
              <a:ext uri="{FF2B5EF4-FFF2-40B4-BE49-F238E27FC236}">
                <a16:creationId xmlns:a16="http://schemas.microsoft.com/office/drawing/2014/main" id="{E31F228E-7469-18A9-AB42-4BA79306632F}"/>
              </a:ext>
            </a:extLst>
          </p:cNvPr>
          <p:cNvSpPr/>
          <p:nvPr/>
        </p:nvSpPr>
        <p:spPr>
          <a:xfrm>
            <a:off x="5457826" y="3132139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6" name="向右箭號 9">
            <a:extLst>
              <a:ext uri="{FF2B5EF4-FFF2-40B4-BE49-F238E27FC236}">
                <a16:creationId xmlns:a16="http://schemas.microsoft.com/office/drawing/2014/main" id="{60D5D176-231F-0F26-1358-FBD8F5312D32}"/>
              </a:ext>
            </a:extLst>
          </p:cNvPr>
          <p:cNvSpPr/>
          <p:nvPr/>
        </p:nvSpPr>
        <p:spPr>
          <a:xfrm>
            <a:off x="6461126" y="3148014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7" name="向右箭號 9">
            <a:extLst>
              <a:ext uri="{FF2B5EF4-FFF2-40B4-BE49-F238E27FC236}">
                <a16:creationId xmlns:a16="http://schemas.microsoft.com/office/drawing/2014/main" id="{66701351-3821-8B3C-6108-FE06A79EBD53}"/>
              </a:ext>
            </a:extLst>
          </p:cNvPr>
          <p:cNvSpPr/>
          <p:nvPr/>
        </p:nvSpPr>
        <p:spPr>
          <a:xfrm>
            <a:off x="8313739" y="3148014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5375" name="文字方塊 17">
            <a:extLst>
              <a:ext uri="{FF2B5EF4-FFF2-40B4-BE49-F238E27FC236}">
                <a16:creationId xmlns:a16="http://schemas.microsoft.com/office/drawing/2014/main" id="{7F224E28-4C96-1001-4440-AE1B74FA30A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610226" y="3189288"/>
            <a:ext cx="1103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Latent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C4F979-2AC0-4C99-1B4F-42E34065E8E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14925" y="5240338"/>
            <a:ext cx="1208088" cy="468312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446DD1-99F7-82D7-1F76-805A9B72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5" y="5022851"/>
            <a:ext cx="1308100" cy="98107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Decoder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4" name="向右箭號 9">
            <a:extLst>
              <a:ext uri="{FF2B5EF4-FFF2-40B4-BE49-F238E27FC236}">
                <a16:creationId xmlns:a16="http://schemas.microsoft.com/office/drawing/2014/main" id="{EF54331F-AA8A-F8AA-C8B4-82FADDEB9ABD}"/>
              </a:ext>
            </a:extLst>
          </p:cNvPr>
          <p:cNvSpPr/>
          <p:nvPr/>
        </p:nvSpPr>
        <p:spPr>
          <a:xfrm>
            <a:off x="6043613" y="5202239"/>
            <a:ext cx="322262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5" name="向右箭號 9">
            <a:extLst>
              <a:ext uri="{FF2B5EF4-FFF2-40B4-BE49-F238E27FC236}">
                <a16:creationId xmlns:a16="http://schemas.microsoft.com/office/drawing/2014/main" id="{D2AAB64E-B798-3D89-3F83-0A5E1217CE1B}"/>
              </a:ext>
            </a:extLst>
          </p:cNvPr>
          <p:cNvSpPr/>
          <p:nvPr/>
        </p:nvSpPr>
        <p:spPr>
          <a:xfrm>
            <a:off x="7896226" y="5202239"/>
            <a:ext cx="322263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80777F-261B-1999-E159-85002888267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193507" y="5244307"/>
            <a:ext cx="1103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Latent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36BC4AA-7AC5-A83E-B231-C8F98067A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329" y="4904492"/>
            <a:ext cx="2782889" cy="12003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Randomly generate a vector as code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F1002BA-B768-622B-7733-FC155DA8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3414" y="5243514"/>
            <a:ext cx="247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Image ?</a:t>
            </a:r>
            <a:endParaRPr lang="zh-TW" altLang="en-US" sz="2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DC782-3305-186A-7E18-E1C68FFF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8ED7-4AE0-4FCB-833D-3155CE3830FA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64603-0403-E506-0A75-8C262489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D383-61D4-D9A6-4FDE-6CBA3CC7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CEFF8-37E7-5D1C-78EF-BA00B994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Blurriness in Generated Samples: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Produces blurrier and less sharp images </a:t>
            </a:r>
            <a:r>
              <a:rPr lang="en-US" dirty="0"/>
              <a:t>than the original data samples. </a:t>
            </a:r>
          </a:p>
          <a:p>
            <a:pPr lvl="1"/>
            <a:r>
              <a:rPr lang="en-US" dirty="0"/>
              <a:t>Nature of VAEs using the reconstruction loss (</a:t>
            </a:r>
            <a:r>
              <a:rPr lang="en-US" dirty="0">
                <a:solidFill>
                  <a:srgbClr val="FF0000"/>
                </a:solidFill>
              </a:rPr>
              <a:t>average out the variations</a:t>
            </a:r>
            <a:r>
              <a:rPr lang="en-US" dirty="0"/>
              <a:t>).</a:t>
            </a:r>
          </a:p>
          <a:p>
            <a:r>
              <a:rPr lang="en-US" dirty="0"/>
              <a:t>Latent Space Regularization</a:t>
            </a:r>
          </a:p>
          <a:p>
            <a:pPr lvl="1"/>
            <a:r>
              <a:rPr lang="en-US" dirty="0"/>
              <a:t>Enforce a </a:t>
            </a:r>
            <a:r>
              <a:rPr lang="en-US" dirty="0">
                <a:solidFill>
                  <a:srgbClr val="FF0000"/>
                </a:solidFill>
              </a:rPr>
              <a:t>regularization on the latent space to ensure it follows a specific distribution </a:t>
            </a:r>
            <a:r>
              <a:rPr lang="en-US" dirty="0"/>
              <a:t>(usually a Gaussian distribution). </a:t>
            </a:r>
          </a:p>
          <a:p>
            <a:pPr lvl="1"/>
            <a:r>
              <a:rPr lang="en-US" dirty="0"/>
              <a:t>Distribution of the </a:t>
            </a:r>
            <a:r>
              <a:rPr lang="en-US" dirty="0">
                <a:solidFill>
                  <a:srgbClr val="00B0F0"/>
                </a:solidFill>
              </a:rPr>
              <a:t>data may not be approximated </a:t>
            </a:r>
            <a:r>
              <a:rPr lang="en-US" dirty="0"/>
              <a:t>by the chosen prior well.</a:t>
            </a:r>
          </a:p>
          <a:p>
            <a:pPr lvl="1"/>
            <a:r>
              <a:rPr lang="en-US" dirty="0"/>
              <a:t>Prevent the </a:t>
            </a:r>
            <a:r>
              <a:rPr lang="en-US" dirty="0">
                <a:solidFill>
                  <a:srgbClr val="00B0F0"/>
                </a:solidFill>
              </a:rPr>
              <a:t>VAE from capturing more complex distributions present</a:t>
            </a:r>
            <a:r>
              <a:rPr lang="en-US" dirty="0"/>
              <a:t> in the data.</a:t>
            </a:r>
          </a:p>
          <a:p>
            <a:r>
              <a:rPr lang="en-US" dirty="0"/>
              <a:t>Balancing Act</a:t>
            </a:r>
          </a:p>
          <a:p>
            <a:pPr lvl="1"/>
            <a:r>
              <a:rPr lang="en-US" dirty="0"/>
              <a:t>Trade-off between the </a:t>
            </a:r>
            <a:r>
              <a:rPr lang="en-US" dirty="0">
                <a:solidFill>
                  <a:srgbClr val="FFC000"/>
                </a:solidFill>
              </a:rPr>
              <a:t>reconstruction loss and the KL divergence</a:t>
            </a:r>
          </a:p>
          <a:p>
            <a:pPr lvl="1"/>
            <a:r>
              <a:rPr lang="en-US" dirty="0"/>
              <a:t>Too much weight on the reconstruction loss can lead to ignoring the latent space structure</a:t>
            </a:r>
          </a:p>
          <a:p>
            <a:pPr lvl="1"/>
            <a:r>
              <a:rPr lang="en-US" dirty="0"/>
              <a:t>Too much weight on the KL divergence can lead to ignoring the data's details.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550B1-1614-8CA3-7871-2F7FC6B2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655D-597E-4A3E-9CF4-FBA0CA8CCF95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21663-6A21-95A7-B077-E6612AB9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B0301-B265-F3A7-D09B-18D3C7DB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C43C3C-3785-22F4-BDAC-3E422DE2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 with VAEs</a:t>
            </a:r>
          </a:p>
        </p:txBody>
      </p:sp>
    </p:spTree>
    <p:extLst>
      <p:ext uri="{BB962C8B-B14F-4D97-AF65-F5344CB8AC3E}">
        <p14:creationId xmlns:p14="http://schemas.microsoft.com/office/powerpoint/2010/main" val="422872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1E45D-1EE1-42FB-B417-C2F6A2869B7C}"/>
              </a:ext>
            </a:extLst>
          </p:cNvPr>
          <p:cNvSpPr txBox="1"/>
          <p:nvPr/>
        </p:nvSpPr>
        <p:spPr>
          <a:xfrm>
            <a:off x="2995406" y="701814"/>
            <a:ext cx="6217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ReLU vs. Leaky ReLU (</a:t>
            </a:r>
            <a:r>
              <a:rPr lang="en-US" sz="4000" b="1" dirty="0" err="1"/>
              <a:t>LReLU</a:t>
            </a:r>
            <a:r>
              <a:rPr lang="en-US" sz="4000" b="1" dirty="0"/>
              <a:t>)</a:t>
            </a:r>
          </a:p>
        </p:txBody>
      </p:sp>
      <p:pic>
        <p:nvPicPr>
          <p:cNvPr id="5122" name="Picture 2" descr="Image result for leaky relu">
            <a:extLst>
              <a:ext uri="{FF2B5EF4-FFF2-40B4-BE49-F238E27FC236}">
                <a16:creationId xmlns:a16="http://schemas.microsoft.com/office/drawing/2014/main" id="{0B5CD52C-BB89-4D62-A752-65FA0E6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8" y="2006365"/>
            <a:ext cx="8136467" cy="32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061713-304E-432A-85F4-35F4B4A150B7}"/>
              </a:ext>
            </a:extLst>
          </p:cNvPr>
          <p:cNvSpPr txBox="1"/>
          <p:nvPr/>
        </p:nvSpPr>
        <p:spPr>
          <a:xfrm>
            <a:off x="2718146" y="5417141"/>
            <a:ext cx="831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</a:rPr>
              <a:t>ReLU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EE0DA-23F4-44EC-B32C-8765858AE87F}"/>
              </a:ext>
            </a:extLst>
          </p:cNvPr>
          <p:cNvSpPr txBox="1"/>
          <p:nvPr/>
        </p:nvSpPr>
        <p:spPr>
          <a:xfrm>
            <a:off x="6542731" y="5420080"/>
            <a:ext cx="96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</a:rPr>
              <a:t>LReLU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7905E-7700-E95C-055E-0B933E45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72D3-8521-4FA8-AA00-9EC5AB1C09AE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6EB16-77B5-D4BF-A401-0F719548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7127E-B45A-3A51-DA2C-F2C0050B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22A5-D4BB-4B9C-90B1-3EF20BC65603}"/>
              </a:ext>
            </a:extLst>
          </p:cNvPr>
          <p:cNvSpPr txBox="1"/>
          <p:nvPr/>
        </p:nvSpPr>
        <p:spPr>
          <a:xfrm>
            <a:off x="3314276" y="701814"/>
            <a:ext cx="5580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Batch Normalization (BN)</a:t>
            </a:r>
          </a:p>
        </p:txBody>
      </p:sp>
      <p:pic>
        <p:nvPicPr>
          <p:cNvPr id="6146" name="Picture 2" descr="Image result for batch normalization">
            <a:extLst>
              <a:ext uri="{FF2B5EF4-FFF2-40B4-BE49-F238E27FC236}">
                <a16:creationId xmlns:a16="http://schemas.microsoft.com/office/drawing/2014/main" id="{8CD31A7C-ADD7-42D0-B41B-43E072BD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6" y="1832698"/>
            <a:ext cx="5803899" cy="41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9BA145-1980-46F0-B41C-0DD3D3A3EDEC}"/>
              </a:ext>
            </a:extLst>
          </p:cNvPr>
          <p:cNvSpPr/>
          <p:nvPr/>
        </p:nvSpPr>
        <p:spPr>
          <a:xfrm>
            <a:off x="1123948" y="6165796"/>
            <a:ext cx="56726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https://towardsdatascience.com/batch-normalization-in-neural-networks-1ac91516821c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D508-46BB-B547-A70B-EEC46C8E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0"/>
          <a:stretch/>
        </p:blipFill>
        <p:spPr>
          <a:xfrm>
            <a:off x="7560730" y="3938717"/>
            <a:ext cx="3211843" cy="2523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E403-C2B5-1846-BE8B-A82E7F21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7660941" y="1515891"/>
            <a:ext cx="3211843" cy="2355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67171C-D321-C842-B650-5FE943D5B841}"/>
              </a:ext>
            </a:extLst>
          </p:cNvPr>
          <p:cNvSpPr/>
          <p:nvPr/>
        </p:nvSpPr>
        <p:spPr>
          <a:xfrm>
            <a:off x="9584268" y="3977176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9F2F9-1E61-DB4A-A468-E3B2A7A2B513}"/>
              </a:ext>
            </a:extLst>
          </p:cNvPr>
          <p:cNvSpPr/>
          <p:nvPr/>
        </p:nvSpPr>
        <p:spPr>
          <a:xfrm>
            <a:off x="7957284" y="3977176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3D4ED2F-196F-794B-98D6-A96198ED9BD2}"/>
              </a:ext>
            </a:extLst>
          </p:cNvPr>
          <p:cNvSpPr/>
          <p:nvPr/>
        </p:nvSpPr>
        <p:spPr>
          <a:xfrm>
            <a:off x="7806268" y="4097867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6293C-F7A5-FD4B-B55D-09A3194EAD17}"/>
              </a:ext>
            </a:extLst>
          </p:cNvPr>
          <p:cNvSpPr/>
          <p:nvPr/>
        </p:nvSpPr>
        <p:spPr>
          <a:xfrm>
            <a:off x="9584271" y="1454128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6D945-6932-4246-982E-FAFF454417EB}"/>
              </a:ext>
            </a:extLst>
          </p:cNvPr>
          <p:cNvSpPr/>
          <p:nvPr/>
        </p:nvSpPr>
        <p:spPr>
          <a:xfrm>
            <a:off x="7957287" y="1454128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1B60DF-E966-324D-8C03-7F2B77A02E2F}"/>
              </a:ext>
            </a:extLst>
          </p:cNvPr>
          <p:cNvSpPr/>
          <p:nvPr/>
        </p:nvSpPr>
        <p:spPr>
          <a:xfrm>
            <a:off x="7806271" y="1574819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3880-9B82-644C-9D93-960501D66712}"/>
              </a:ext>
            </a:extLst>
          </p:cNvPr>
          <p:cNvSpPr txBox="1"/>
          <p:nvPr/>
        </p:nvSpPr>
        <p:spPr>
          <a:xfrm>
            <a:off x="10203632" y="2029729"/>
            <a:ext cx="182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Saturation area</a:t>
            </a:r>
          </a:p>
          <a:p>
            <a:pPr algn="ctr"/>
            <a:r>
              <a:rPr lang="en-US" sz="2000" b="1" dirty="0"/>
              <a:t>Zero gradient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DB58A-E843-92FC-6870-53A7CC1E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457B-A1CA-42CC-92A0-EA6B0ECDC05D}" type="datetime1">
              <a:rPr lang="en-US" smtClean="0"/>
              <a:t>10/15/2025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1AA382-4B84-BDCC-5C9E-D9E76ACC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D9E965-580F-7A24-2E4A-49D0F4E2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2" grpId="0" animBg="1"/>
      <p:bldP spid="15" grpId="0" animBg="1"/>
      <p:bldP spid="16" grpId="0" animBg="1"/>
      <p:bldP spid="17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172F5-CB61-4CAF-9D43-7B3AD70C4137}"/>
              </a:ext>
            </a:extLst>
          </p:cNvPr>
          <p:cNvSpPr txBox="1"/>
          <p:nvPr/>
        </p:nvSpPr>
        <p:spPr>
          <a:xfrm>
            <a:off x="1637834" y="397014"/>
            <a:ext cx="8796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Transposed Convolution (Deconvolution)</a:t>
            </a:r>
          </a:p>
        </p:txBody>
      </p:sp>
      <p:pic>
        <p:nvPicPr>
          <p:cNvPr id="4108" name="Picture 1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07B648B5-7C02-41D3-B445-214F7B8B8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77" y="1104900"/>
            <a:ext cx="25843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github.com/vdumoulin/conv_arithmetic/raw/master/gif/no_padding_no_strides_transposed.gif">
            <a:extLst>
              <a:ext uri="{FF2B5EF4-FFF2-40B4-BE49-F238E27FC236}">
                <a16:creationId xmlns:a16="http://schemas.microsoft.com/office/drawing/2014/main" id="{0AFB31D3-26CB-4CBF-8640-268FADF63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82" y="3738032"/>
            <a:ext cx="2444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00688AE5-D20A-40D2-B701-63B08B2B64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59" y="1104900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2BEA79C-251F-49B5-B755-37CC02C3E8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93" y="3738032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github.com/vdumoulin/conv_arithmetic/raw/master/gif/padding_strides.gif">
            <a:extLst>
              <a:ext uri="{FF2B5EF4-FFF2-40B4-BE49-F238E27FC236}">
                <a16:creationId xmlns:a16="http://schemas.microsoft.com/office/drawing/2014/main" id="{99A9ABDF-AFBB-4BBD-86D4-88FE02448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08" y="1104900"/>
            <a:ext cx="28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github.com/vdumoulin/conv_arithmetic/raw/master/gif/padding_strides_transposed.gif">
            <a:extLst>
              <a:ext uri="{FF2B5EF4-FFF2-40B4-BE49-F238E27FC236}">
                <a16:creationId xmlns:a16="http://schemas.microsoft.com/office/drawing/2014/main" id="{09822D1B-BDE1-4E58-96CA-29884EF29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67" y="3738032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DD597-BC34-4DD5-AED8-0C2FDED59D73}"/>
              </a:ext>
            </a:extLst>
          </p:cNvPr>
          <p:cNvSpPr txBox="1"/>
          <p:nvPr/>
        </p:nvSpPr>
        <p:spPr>
          <a:xfrm>
            <a:off x="457200" y="2245667"/>
            <a:ext cx="81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Conv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E5568-29CC-4B7D-8269-D4C6BDDA277C}"/>
              </a:ext>
            </a:extLst>
          </p:cNvPr>
          <p:cNvSpPr txBox="1"/>
          <p:nvPr/>
        </p:nvSpPr>
        <p:spPr>
          <a:xfrm>
            <a:off x="457200" y="4878799"/>
            <a:ext cx="113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Deconv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4C096-6F84-47C5-88F1-40A8934591CB}"/>
              </a:ext>
            </a:extLst>
          </p:cNvPr>
          <p:cNvSpPr txBox="1"/>
          <p:nvPr/>
        </p:nvSpPr>
        <p:spPr>
          <a:xfrm>
            <a:off x="1371507" y="3100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49A1-010A-4EE8-A169-7C5D34E9DB2A}"/>
              </a:ext>
            </a:extLst>
          </p:cNvPr>
          <p:cNvSpPr txBox="1"/>
          <p:nvPr/>
        </p:nvSpPr>
        <p:spPr>
          <a:xfrm>
            <a:off x="1332234" y="1522392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CDF74-E597-4598-AA6C-AB4E2070C129}"/>
              </a:ext>
            </a:extLst>
          </p:cNvPr>
          <p:cNvSpPr txBox="1"/>
          <p:nvPr/>
        </p:nvSpPr>
        <p:spPr>
          <a:xfrm>
            <a:off x="1316377" y="552286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21E11-CA6C-4050-A93E-08E0325645D9}"/>
              </a:ext>
            </a:extLst>
          </p:cNvPr>
          <p:cNvSpPr txBox="1"/>
          <p:nvPr/>
        </p:nvSpPr>
        <p:spPr>
          <a:xfrm>
            <a:off x="1277104" y="3944690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C63D4-44EA-4F38-9A8A-8E1228971102}"/>
              </a:ext>
            </a:extLst>
          </p:cNvPr>
          <p:cNvSpPr txBox="1"/>
          <p:nvPr/>
        </p:nvSpPr>
        <p:spPr>
          <a:xfrm>
            <a:off x="3586591" y="1368504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Stride=1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52DF4-283F-4448-BDA4-7265C1A16D14}"/>
              </a:ext>
            </a:extLst>
          </p:cNvPr>
          <p:cNvSpPr txBox="1"/>
          <p:nvPr/>
        </p:nvSpPr>
        <p:spPr>
          <a:xfrm>
            <a:off x="6763065" y="1368504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B99C5-C50F-4A65-A70A-7EB0791B75B8}"/>
              </a:ext>
            </a:extLst>
          </p:cNvPr>
          <p:cNvSpPr txBox="1"/>
          <p:nvPr/>
        </p:nvSpPr>
        <p:spPr>
          <a:xfrm>
            <a:off x="10214958" y="1368504"/>
            <a:ext cx="129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Pad=Same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AE2BA-D70F-4E60-BBC2-200B35F2548B}"/>
              </a:ext>
            </a:extLst>
          </p:cNvPr>
          <p:cNvSpPr/>
          <p:nvPr/>
        </p:nvSpPr>
        <p:spPr>
          <a:xfrm>
            <a:off x="8960426" y="6276201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https://github.com/vdumoulin/conv_arithmetic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2E488-C04D-4407-303C-F465E7E8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D5FC-9FD5-4C31-B8AE-D77C1B8A2877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F35C-63DE-421A-EFF8-09C15E78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A67A-9A08-9A95-00B6-32858C88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 err="1">
                <a:solidFill>
                  <a:srgbClr val="0070C0"/>
                </a:solidFill>
                <a:ea typeface="SimSun" panose="02010600030101010101" pitchFamily="2" charset="-122"/>
              </a:rPr>
              <a:t>RealNVP</a:t>
            </a:r>
            <a:endParaRPr lang="en-US" dirty="0">
              <a:solidFill>
                <a:srgbClr val="0070C0"/>
              </a:solidFill>
              <a:ea typeface="SimSun" panose="02010600030101010101" pitchFamily="2" charset="-122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Generative Adversarial Networks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GAN loss functions</a:t>
            </a:r>
          </a:p>
          <a:p>
            <a:pPr lvl="1"/>
            <a:r>
              <a:rPr lang="en-US">
                <a:solidFill>
                  <a:srgbClr val="0070C0"/>
                </a:solidFill>
                <a:ea typeface="SimSun" panose="02010600030101010101" pitchFamily="2" charset="-122"/>
              </a:rPr>
              <a:t>Similarity Measures</a:t>
            </a:r>
            <a:endParaRPr lang="en-US" sz="4000" spc="9" dirty="0"/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2F58E-C7BF-4BBC-86CB-5EE5A935609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61DF-320E-F7E6-17E6-9B6828B7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GAN was first introduced by Ian </a:t>
            </a:r>
            <a:r>
              <a:rPr lang="en-US" sz="3200" dirty="0" err="1"/>
              <a:t>Goodfellow</a:t>
            </a:r>
            <a:r>
              <a:rPr lang="en-US" sz="3200" dirty="0"/>
              <a:t> et al in 2014</a:t>
            </a:r>
          </a:p>
          <a:p>
            <a:pPr>
              <a:defRPr/>
            </a:pPr>
            <a:r>
              <a:rPr lang="en-US" sz="3200" dirty="0"/>
              <a:t>Cab be used in </a:t>
            </a:r>
            <a:r>
              <a:rPr lang="en-US" sz="3200" dirty="0">
                <a:solidFill>
                  <a:srgbClr val="FF0000"/>
                </a:solidFill>
              </a:rPr>
              <a:t>generating images, videos, text, some simple conversation</a:t>
            </a:r>
            <a:r>
              <a:rPr lang="en-US" sz="3200" dirty="0"/>
              <a:t>.</a:t>
            </a:r>
          </a:p>
          <a:p>
            <a:pPr>
              <a:defRPr/>
            </a:pPr>
            <a:r>
              <a:rPr lang="en-US" sz="3200" dirty="0"/>
              <a:t>Note, image processing is easy (even animals can do it), NLP is hard (only human can do it).</a:t>
            </a:r>
          </a:p>
          <a:p>
            <a:pPr>
              <a:defRPr/>
            </a:pPr>
            <a:r>
              <a:rPr lang="en-US" sz="3200" dirty="0"/>
              <a:t>This co-evolution approach might have far-reaching implications. </a:t>
            </a:r>
            <a:r>
              <a:rPr lang="en-US" sz="3200" dirty="0" err="1"/>
              <a:t>Bengio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this may hold the key to making computers a lot more intelligent.</a:t>
            </a:r>
          </a:p>
          <a:p>
            <a:pPr marL="0" indent="0">
              <a:buNone/>
              <a:defRPr/>
            </a:pP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337" name="Title 1">
            <a:extLst>
              <a:ext uri="{FF2B5EF4-FFF2-40B4-BE49-F238E27FC236}">
                <a16:creationId xmlns:a16="http://schemas.microsoft.com/office/drawing/2014/main" id="{D3B2C26E-2272-F935-1216-049E8D26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Generative Adversarial Network (GAN)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6E329-F506-3B4C-1EA2-6DA6F033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89D9D-49FD-4F2F-A84D-EEF4F56F2A73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BED68-97DE-AC7F-9146-8096E44A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56CD-43F0-D0E5-C286-506C51CF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>
            <a:extLst>
              <a:ext uri="{FF2B5EF4-FFF2-40B4-BE49-F238E27FC236}">
                <a16:creationId xmlns:a16="http://schemas.microsoft.com/office/drawing/2014/main" id="{08380A87-0F44-52D6-8EAD-7BFC3724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GAN – Learn a discriminator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DB8B67-F5C4-FC39-9115-7A355CD90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1614489"/>
            <a:ext cx="1517650" cy="1284287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Generator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7EC087-4E83-6CBF-459E-5DB8904D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1995489"/>
            <a:ext cx="246221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DAB92B6-8169-FE62-CC97-D137434C99C8}"/>
              </a:ext>
            </a:extLst>
          </p:cNvPr>
          <p:cNvCxnSpPr/>
          <p:nvPr/>
        </p:nvCxnSpPr>
        <p:spPr>
          <a:xfrm>
            <a:off x="6394450" y="2257425"/>
            <a:ext cx="5778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8FA360-3138-DDBF-B7D0-8037BE9DF45B}"/>
              </a:ext>
            </a:extLst>
          </p:cNvPr>
          <p:cNvGrpSpPr>
            <a:grpSpLocks/>
          </p:cNvGrpSpPr>
          <p:nvPr/>
        </p:nvGrpSpPr>
        <p:grpSpPr bwMode="auto">
          <a:xfrm>
            <a:off x="4845050" y="3276600"/>
            <a:ext cx="4938714" cy="1244324"/>
            <a:chOff x="-188919" y="5526052"/>
            <a:chExt cx="4938988" cy="1243983"/>
          </a:xfrm>
        </p:grpSpPr>
        <p:pic>
          <p:nvPicPr>
            <p:cNvPr id="24624" name="Picture 2" descr="「mnist」的圖片搜尋結果">
              <a:extLst>
                <a:ext uri="{FF2B5EF4-FFF2-40B4-BE49-F238E27FC236}">
                  <a16:creationId xmlns:a16="http://schemas.microsoft.com/office/drawing/2014/main" id="{A9725F0E-3461-7CDA-D8FB-A42A03847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25" name="文字方塊 8">
              <a:extLst>
                <a:ext uri="{FF2B5EF4-FFF2-40B4-BE49-F238E27FC236}">
                  <a16:creationId xmlns:a16="http://schemas.microsoft.com/office/drawing/2014/main" id="{974D6915-88B5-B2FA-8521-965DE7DAA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8919" y="5754651"/>
              <a:ext cx="2063865" cy="101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 dirty="0"/>
                <a:t>Real images</a:t>
              </a:r>
            </a:p>
            <a:p>
              <a:pPr eaLnBrk="1" hangingPunct="1"/>
              <a:r>
                <a:rPr lang="en-US" altLang="zh-TW" sz="2000" dirty="0"/>
                <a:t>Sampled from DB:</a:t>
              </a:r>
              <a:endParaRPr lang="zh-TW" altLang="en-US" sz="2000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C436030-377E-6B3C-7227-B3832E574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199" y="5211764"/>
            <a:ext cx="2446399" cy="12842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Discriminator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65AB24-FC96-926E-B44D-8CAEC22D5414}"/>
              </a:ext>
            </a:extLst>
          </p:cNvPr>
          <p:cNvSpPr/>
          <p:nvPr/>
        </p:nvSpPr>
        <p:spPr>
          <a:xfrm>
            <a:off x="2644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image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1B2135B-0D96-A60F-56E4-D1DC569FC66F}"/>
              </a:ext>
            </a:extLst>
          </p:cNvPr>
          <p:cNvCxnSpPr/>
          <p:nvPr/>
        </p:nvCxnSpPr>
        <p:spPr>
          <a:xfrm>
            <a:off x="4014788" y="5857875"/>
            <a:ext cx="5778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F00839B-085E-0FAA-ACFE-80018ACD3B8A}"/>
              </a:ext>
            </a:extLst>
          </p:cNvPr>
          <p:cNvCxnSpPr/>
          <p:nvPr/>
        </p:nvCxnSpPr>
        <p:spPr>
          <a:xfrm>
            <a:off x="7342079" y="5878302"/>
            <a:ext cx="5778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57721E9-9058-AD90-74B5-83BC7E7F1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14" y="5633584"/>
            <a:ext cx="162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1/0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0F0F12-9952-B49A-6CAB-03AC30E5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499" y="5622925"/>
            <a:ext cx="212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(real or fake)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7DEF5F-F80E-1574-1073-BE87EC212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9" y="3362326"/>
            <a:ext cx="25669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B050"/>
                </a:solidFill>
              </a:rPr>
              <a:t>Something like Decoder in VAE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A6560B-E851-F82E-A78C-456DB60B8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9" y="1822451"/>
            <a:ext cx="2566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FF0000"/>
                </a:solidFill>
              </a:rPr>
              <a:t>Randomly sample a vector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8F27632-DB25-187B-92C3-DE945AC08DA7}"/>
              </a:ext>
            </a:extLst>
          </p:cNvPr>
          <p:cNvCxnSpPr/>
          <p:nvPr/>
        </p:nvCxnSpPr>
        <p:spPr>
          <a:xfrm>
            <a:off x="4210050" y="2257425"/>
            <a:ext cx="5778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C985A4F-1383-C601-05CB-B89E9A992F66}"/>
              </a:ext>
            </a:extLst>
          </p:cNvPr>
          <p:cNvSpPr/>
          <p:nvPr/>
        </p:nvSpPr>
        <p:spPr>
          <a:xfrm>
            <a:off x="7073901" y="1998663"/>
            <a:ext cx="614363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11AE94-121D-DC8D-97CF-49597822A8D8}"/>
              </a:ext>
            </a:extLst>
          </p:cNvPr>
          <p:cNvSpPr/>
          <p:nvPr/>
        </p:nvSpPr>
        <p:spPr>
          <a:xfrm>
            <a:off x="7793039" y="1998663"/>
            <a:ext cx="612775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501A23-9372-7856-047F-425F3DAFF166}"/>
              </a:ext>
            </a:extLst>
          </p:cNvPr>
          <p:cNvSpPr/>
          <p:nvPr/>
        </p:nvSpPr>
        <p:spPr>
          <a:xfrm>
            <a:off x="8467726" y="1998663"/>
            <a:ext cx="614363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2D5AA8-24B4-B671-0052-D3C2C3FABEE6}"/>
              </a:ext>
            </a:extLst>
          </p:cNvPr>
          <p:cNvSpPr/>
          <p:nvPr/>
        </p:nvSpPr>
        <p:spPr>
          <a:xfrm>
            <a:off x="9142414" y="1998663"/>
            <a:ext cx="612775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DB145B-3183-D971-B414-AAE5DDCBF76E}"/>
              </a:ext>
            </a:extLst>
          </p:cNvPr>
          <p:cNvSpPr txBox="1"/>
          <p:nvPr/>
        </p:nvSpPr>
        <p:spPr>
          <a:xfrm>
            <a:off x="7211904" y="4066830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217EB5C-E174-2DB7-74C7-44FA4347C9C8}"/>
              </a:ext>
            </a:extLst>
          </p:cNvPr>
          <p:cNvSpPr txBox="1"/>
          <p:nvPr/>
        </p:nvSpPr>
        <p:spPr>
          <a:xfrm>
            <a:off x="7870769" y="4066830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7FA08EE-C4BC-357A-96C2-7C80FB0D317F}"/>
              </a:ext>
            </a:extLst>
          </p:cNvPr>
          <p:cNvSpPr txBox="1"/>
          <p:nvPr/>
        </p:nvSpPr>
        <p:spPr>
          <a:xfrm>
            <a:off x="8565416" y="4066830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B6ABC79-3E00-67DC-07A3-238D260F829A}"/>
              </a:ext>
            </a:extLst>
          </p:cNvPr>
          <p:cNvSpPr txBox="1"/>
          <p:nvPr/>
        </p:nvSpPr>
        <p:spPr>
          <a:xfrm>
            <a:off x="9260063" y="4066830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01F360-2213-92F2-A907-C95C1B068E0B}"/>
              </a:ext>
            </a:extLst>
          </p:cNvPr>
          <p:cNvSpPr txBox="1"/>
          <p:nvPr/>
        </p:nvSpPr>
        <p:spPr>
          <a:xfrm>
            <a:off x="7221599" y="2625790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7EFE09E-34B2-B2B4-4D8C-8C22D61E1E92}"/>
              </a:ext>
            </a:extLst>
          </p:cNvPr>
          <p:cNvSpPr txBox="1"/>
          <p:nvPr/>
        </p:nvSpPr>
        <p:spPr>
          <a:xfrm>
            <a:off x="7880464" y="2625790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2AF4982-173B-1835-9CF0-FF5DB569E6F5}"/>
              </a:ext>
            </a:extLst>
          </p:cNvPr>
          <p:cNvSpPr txBox="1"/>
          <p:nvPr/>
        </p:nvSpPr>
        <p:spPr>
          <a:xfrm>
            <a:off x="8575111" y="2625790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735E3E0-9AD3-453B-DBE5-FC566D6CDE9D}"/>
              </a:ext>
            </a:extLst>
          </p:cNvPr>
          <p:cNvSpPr txBox="1"/>
          <p:nvPr/>
        </p:nvSpPr>
        <p:spPr>
          <a:xfrm>
            <a:off x="9269758" y="2625790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C28A9E6-141B-1F9E-16BC-F66C0AA0A1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998399" y="4459289"/>
            <a:ext cx="911990" cy="75247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1D5A6B9-69C0-1A9C-D096-6AA5E327F402}"/>
              </a:ext>
            </a:extLst>
          </p:cNvPr>
          <p:cNvSpPr/>
          <p:nvPr/>
        </p:nvSpPr>
        <p:spPr>
          <a:xfrm>
            <a:off x="6972301" y="1822450"/>
            <a:ext cx="2874963" cy="2935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376874B-8401-98BD-6203-132DCFA0A231}"/>
              </a:ext>
            </a:extLst>
          </p:cNvPr>
          <p:cNvCxnSpPr>
            <a:cxnSpLocks/>
          </p:cNvCxnSpPr>
          <p:nvPr/>
        </p:nvCxnSpPr>
        <p:spPr>
          <a:xfrm flipH="1">
            <a:off x="4056063" y="2813051"/>
            <a:ext cx="1104900" cy="61277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20364BD-5654-26A9-5BFB-FF7A08C3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1CF8-87C9-4DC6-AFA0-EB22D8EB5946}" type="datetime1">
              <a:rPr lang="en-US" smtClean="0"/>
              <a:t>10/15/2025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5197C1-2980-C186-7BEE-44233576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C72B28-7EE4-CC68-BD73-A3B27DCD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65630AE4-F4C3-4D2C-C98E-6CC4B22A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Next few images from Goodfellow lecture</a:t>
            </a:r>
          </a:p>
        </p:txBody>
      </p:sp>
      <p:pic>
        <p:nvPicPr>
          <p:cNvPr id="34818" name="Picture 3" descr="Screen Shot 2017-05-06 at 2.13.54 AM.png">
            <a:extLst>
              <a:ext uri="{FF2B5EF4-FFF2-40B4-BE49-F238E27FC236}">
                <a16:creationId xmlns:a16="http://schemas.microsoft.com/office/drawing/2014/main" id="{B2F8DE47-CE70-41C3-0F3C-0778342A5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1"/>
            <a:ext cx="6997700" cy="504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4">
            <a:extLst>
              <a:ext uri="{FF2B5EF4-FFF2-40B4-BE49-F238E27FC236}">
                <a16:creationId xmlns:a16="http://schemas.microsoft.com/office/drawing/2014/main" id="{8B8BC61D-C5C5-0EA3-AE83-4AB3595C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562601"/>
            <a:ext cx="2806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Traditional mean-squared</a:t>
            </a:r>
          </a:p>
          <a:p>
            <a:pPr eaLnBrk="1" hangingPunct="1"/>
            <a:r>
              <a:rPr lang="en-US" altLang="en-US" sz="1800"/>
              <a:t>Error, averaged, blurry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BACBC5-E857-41A0-FD73-EB837615B97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86400" y="5181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7B5CB-3902-675A-90DD-19AE523D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D5D9-BD5A-4295-B099-EB724AAEFA5A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C2497-8DCA-CB12-E15D-59EFEF49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90F61-7572-E0DB-FD79-C9D848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418F369-8BE7-4077-06F1-0E70235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5842" name="Picture 3" descr="Screen Shot 2017-05-06 at 2.18.50 AM.png">
            <a:extLst>
              <a:ext uri="{FF2B5EF4-FFF2-40B4-BE49-F238E27FC236}">
                <a16:creationId xmlns:a16="http://schemas.microsoft.com/office/drawing/2014/main" id="{2F3843B1-11DB-717E-5BA6-17688BD0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15912"/>
            <a:ext cx="7874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D861E-5D6D-71BA-8F6C-C610C47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0455-847A-4C4C-B55B-67A2680AFF32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06E24-1C46-BDCD-963F-E6F77717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209FE-338D-5E14-A693-C20E573E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1CC815C0-89D6-73BF-F829-37DDD1A5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7890" name="Picture 3" descr="Screen Shot 2017-05-06 at 2.32.06 AM.png">
            <a:extLst>
              <a:ext uri="{FF2B5EF4-FFF2-40B4-BE49-F238E27FC236}">
                <a16:creationId xmlns:a16="http://schemas.microsoft.com/office/drawing/2014/main" id="{07FD61D3-5A3B-0919-4F2A-98073D47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8600"/>
            <a:ext cx="8871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4EF69-40A8-7CC3-1F45-32D87090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5C90-E1E1-4708-94A3-D99341140A5B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89D-29E0-AE67-5899-5CC4BBF6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A041-252B-C5AA-B5A0-16037B3D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Screen Shot 2017-05-06 at 2.24.48 AM.png">
            <a:extLst>
              <a:ext uri="{FF2B5EF4-FFF2-40B4-BE49-F238E27FC236}">
                <a16:creationId xmlns:a16="http://schemas.microsoft.com/office/drawing/2014/main" id="{3A41A44B-FCB9-603F-7058-C6C857B9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78359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6475D-FDEA-F88B-EFFD-FEF2870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F7A1-436D-4089-86F6-12A64279FEC4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1FBDD-2E3A-D08F-E2DA-E88410BC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DFFC4-0B05-F8B2-B5FD-92DF0A71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F336C-9B46-B4AD-8639-C1843896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GANs perform </a:t>
            </a:r>
            <a:r>
              <a:rPr lang="en-US" dirty="0">
                <a:solidFill>
                  <a:srgbClr val="FF0000"/>
                </a:solidFill>
              </a:rPr>
              <a:t>unsupervised learning tasks </a:t>
            </a:r>
            <a:r>
              <a:rPr lang="en-US" dirty="0"/>
              <a:t>in machine learning.</a:t>
            </a:r>
          </a:p>
          <a:p>
            <a:r>
              <a:rPr lang="en-US" dirty="0"/>
              <a:t> It consists of two models that automatically discover and learn the patterns in input data:</a:t>
            </a:r>
          </a:p>
          <a:p>
            <a:r>
              <a:rPr lang="en-US" dirty="0">
                <a:solidFill>
                  <a:srgbClr val="FFC000"/>
                </a:solidFill>
              </a:rPr>
              <a:t>Generator and Discriminator</a:t>
            </a:r>
          </a:p>
          <a:p>
            <a:r>
              <a:rPr lang="en-US" dirty="0"/>
              <a:t>They compete with each other to </a:t>
            </a:r>
            <a:r>
              <a:rPr lang="en-US" dirty="0">
                <a:solidFill>
                  <a:srgbClr val="FF0000"/>
                </a:solidFill>
              </a:rPr>
              <a:t>capture, and replicate the variations</a:t>
            </a:r>
            <a:r>
              <a:rPr lang="en-US" dirty="0"/>
              <a:t> within a dataset. </a:t>
            </a:r>
          </a:p>
          <a:p>
            <a:r>
              <a:rPr lang="en-US" dirty="0"/>
              <a:t>GANs can be used to </a:t>
            </a:r>
            <a:r>
              <a:rPr lang="en-US" dirty="0">
                <a:solidFill>
                  <a:srgbClr val="00B0F0"/>
                </a:solidFill>
              </a:rPr>
              <a:t>generate new examples that are similar to the original training dataset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C3056-ABBE-2CE0-F73F-D8C53CCA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4782-E966-41BF-9770-0768B0491729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8FCF8-0B0B-43CE-F626-2B293C41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657E3-DA15-B390-2249-588861A8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8A76D2-407E-090B-F5B7-5BDB6325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4193058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946A2E-6B04-CCA2-9121-50061800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Generator:</a:t>
            </a:r>
          </a:p>
          <a:p>
            <a:r>
              <a:rPr lang="en-US" sz="3200" dirty="0"/>
              <a:t>A Generator in </a:t>
            </a:r>
            <a:r>
              <a:rPr lang="en-US" sz="3200" dirty="0">
                <a:solidFill>
                  <a:srgbClr val="00B0F0"/>
                </a:solidFill>
              </a:rPr>
              <a:t>GANs is a neural network that creates fake data </a:t>
            </a:r>
            <a:r>
              <a:rPr lang="en-US" sz="3200" dirty="0"/>
              <a:t>to be trained on the discriminator. </a:t>
            </a:r>
          </a:p>
          <a:p>
            <a:r>
              <a:rPr lang="en-US" sz="3200" dirty="0"/>
              <a:t>It learns to generate probable data. </a:t>
            </a:r>
          </a:p>
          <a:p>
            <a:r>
              <a:rPr lang="en-US" sz="3200" dirty="0"/>
              <a:t>The generated examples/instances become </a:t>
            </a:r>
            <a:r>
              <a:rPr lang="en-US" sz="3200" dirty="0">
                <a:solidFill>
                  <a:srgbClr val="FF0000"/>
                </a:solidFill>
              </a:rPr>
              <a:t>negative training examples for the discriminator</a:t>
            </a:r>
            <a:r>
              <a:rPr lang="en-US" sz="3200" dirty="0"/>
              <a:t>. </a:t>
            </a:r>
          </a:p>
          <a:p>
            <a:r>
              <a:rPr lang="en-US" sz="3200" dirty="0"/>
              <a:t>It takes a </a:t>
            </a:r>
            <a:r>
              <a:rPr lang="en-US" sz="3200" dirty="0">
                <a:solidFill>
                  <a:srgbClr val="00B050"/>
                </a:solidFill>
              </a:rPr>
              <a:t>fixed-length random vector </a:t>
            </a:r>
            <a:r>
              <a:rPr lang="en-US" sz="3200" dirty="0"/>
              <a:t>carrying noise as input and generates a sample.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F8D22-A011-7A74-8A0D-1374ED2A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D57D8-27EF-480C-885C-238BC077E75D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2B391-223E-3D6C-8A7B-7837D9F0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00D7-7802-1F41-63A5-8D67B1D6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21E963-31A1-7354-DDB1-F5C122B4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30714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97355-4FC0-2298-74E9-A7EFDEF9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aim of the </a:t>
            </a:r>
            <a:r>
              <a:rPr lang="en-US" dirty="0">
                <a:solidFill>
                  <a:srgbClr val="00B050"/>
                </a:solidFill>
              </a:rPr>
              <a:t>Generator is to make the discriminator classify its output as real</a:t>
            </a:r>
            <a:r>
              <a:rPr lang="en-US" dirty="0"/>
              <a:t>. </a:t>
            </a:r>
          </a:p>
          <a:p>
            <a:r>
              <a:rPr lang="en-US" dirty="0"/>
              <a:t>This can happen when the generator </a:t>
            </a:r>
            <a:r>
              <a:rPr lang="en-US" dirty="0">
                <a:solidFill>
                  <a:srgbClr val="0F22B1"/>
                </a:solidFill>
              </a:rPr>
              <a:t>generates realistic images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F8497-9DC5-B80D-27AF-A984637D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6F70-96A5-4BE7-8A6E-328EC7C087A9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F311B-9C38-8474-D38C-76D19200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99441-D274-814D-78CB-045C2E2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D3118-B4F9-4528-6735-2CB99554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2226" name="Picture 2" descr="FakeImages">
            <a:extLst>
              <a:ext uri="{FF2B5EF4-FFF2-40B4-BE49-F238E27FC236}">
                <a16:creationId xmlns:a16="http://schemas.microsoft.com/office/drawing/2014/main" id="{BEE1C22A-3489-30A2-C3AC-E1E15284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657600"/>
            <a:ext cx="779433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7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Review of Previous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F4B1-CCC4-410F-904D-B8204DFE20D6}" type="datetime1">
              <a:rPr lang="en-US" smtClean="0"/>
              <a:t>10/15/2025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1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D10DFA-7AB8-6B44-378F-D895F44A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Discriminator</a:t>
            </a:r>
            <a:endParaRPr lang="en-US" dirty="0"/>
          </a:p>
          <a:p>
            <a:r>
              <a:rPr lang="en-US" dirty="0"/>
              <a:t>The Discriminator is a neural network that </a:t>
            </a:r>
            <a:r>
              <a:rPr lang="en-US" dirty="0">
                <a:solidFill>
                  <a:srgbClr val="0F22B1"/>
                </a:solidFill>
              </a:rPr>
              <a:t>identifies real data from the fake data created by the Generator</a:t>
            </a:r>
            <a:r>
              <a:rPr lang="en-US" dirty="0"/>
              <a:t>. </a:t>
            </a:r>
          </a:p>
          <a:p>
            <a:r>
              <a:rPr lang="en-US" dirty="0"/>
              <a:t>The discriminator's training data comes from different two sources:</a:t>
            </a:r>
          </a:p>
          <a:p>
            <a:pPr lvl="1"/>
            <a:r>
              <a:rPr lang="en-US" dirty="0"/>
              <a:t>The real data instances</a:t>
            </a:r>
          </a:p>
          <a:p>
            <a:pPr lvl="1"/>
            <a:r>
              <a:rPr lang="en-US" dirty="0"/>
              <a:t>The fake data instances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9C5C4-B0AF-1D34-D338-CD1A1EC6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8011-B83A-41F9-A0EB-9121F5E6AAE2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D681C-0144-8273-6AFB-5AC060AC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A0DFE-8EBA-C321-9386-F82184EE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880D75-7B8E-A109-09A6-8E55887C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1202" name="Picture 2" descr="DiscriminatorNetwork">
            <a:extLst>
              <a:ext uri="{FF2B5EF4-FFF2-40B4-BE49-F238E27FC236}">
                <a16:creationId xmlns:a16="http://schemas.microsoft.com/office/drawing/2014/main" id="{9CF4C1F9-A865-C2C3-4BB1-E26FDCD9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2" y="3657600"/>
            <a:ext cx="525162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8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6F2CC-1393-4EC5-18A0-DF72BEAD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GAN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6D4BF-95A2-F92C-6C7B-B88D06CE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CA03-9B4F-491E-BCDF-8E3C22B8014D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D334-12D5-DE50-91FC-0E9D50C9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23256-5CD3-7B6B-E52D-1846CAB4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20D59-2567-9936-4394-BAC17B61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3250" name="Picture 2" descr="GANExample">
            <a:extLst>
              <a:ext uri="{FF2B5EF4-FFF2-40B4-BE49-F238E27FC236}">
                <a16:creationId xmlns:a16="http://schemas.microsoft.com/office/drawing/2014/main" id="{50D9EF63-8647-A33E-8982-5067C18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28020"/>
            <a:ext cx="8791575" cy="34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0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A1410C-05AD-430E-B0FB-EA8A5E85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its most basic form, a GAN takes </a:t>
            </a:r>
            <a:r>
              <a:rPr lang="en-US" dirty="0">
                <a:solidFill>
                  <a:srgbClr val="00B050"/>
                </a:solidFill>
              </a:rPr>
              <a:t>random noise as its input</a:t>
            </a:r>
            <a:r>
              <a:rPr lang="en-US" dirty="0"/>
              <a:t>. </a:t>
            </a:r>
          </a:p>
          <a:p>
            <a:r>
              <a:rPr lang="en-US" dirty="0"/>
              <a:t>The generator then </a:t>
            </a:r>
            <a:r>
              <a:rPr lang="en-US" dirty="0">
                <a:solidFill>
                  <a:srgbClr val="00B0F0"/>
                </a:solidFill>
              </a:rPr>
              <a:t>transforms this noise into a meaningful output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0F22B1"/>
                </a:solidFill>
              </a:rPr>
              <a:t>By introducing noise</a:t>
            </a:r>
            <a:r>
              <a:rPr lang="en-US" dirty="0"/>
              <a:t>, we can get the GAN to produce a wide variety of data.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77812-AD20-448A-AFB0-771CEBA2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9F76-0645-469E-A1DE-526C8545C0F6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A34DF-72E5-4475-B418-EC867F8B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7248C-F155-4B5E-B55D-EA514F8A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9782FF-BADC-4C80-A57B-47445156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</a:t>
            </a:r>
          </a:p>
        </p:txBody>
      </p:sp>
    </p:spTree>
    <p:extLst>
      <p:ext uri="{BB962C8B-B14F-4D97-AF65-F5344CB8AC3E}">
        <p14:creationId xmlns:p14="http://schemas.microsoft.com/office/powerpoint/2010/main" val="82585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3D5F5-BB14-4726-BBB2-E3EB32EA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a GAN </a:t>
            </a:r>
            <a:r>
              <a:rPr lang="en-US" dirty="0">
                <a:solidFill>
                  <a:srgbClr val="00B050"/>
                </a:solidFill>
              </a:rPr>
              <a:t>contains two separately trained </a:t>
            </a:r>
            <a:r>
              <a:rPr lang="en-US" dirty="0"/>
              <a:t>networks, its training algorithm must address two complications:</a:t>
            </a:r>
          </a:p>
          <a:p>
            <a:pPr lvl="1"/>
            <a:r>
              <a:rPr lang="en-US" dirty="0"/>
              <a:t>GANs must switch two different kinds of training (generator and discriminator).</a:t>
            </a:r>
          </a:p>
          <a:p>
            <a:pPr lvl="1"/>
            <a:r>
              <a:rPr lang="en-US" dirty="0"/>
              <a:t>GAN convergence is hard to identify.</a:t>
            </a:r>
          </a:p>
          <a:p>
            <a:r>
              <a:rPr lang="en-US" b="1" dirty="0"/>
              <a:t>Alternating 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discriminator trains for </a:t>
            </a:r>
            <a:r>
              <a:rPr lang="en-US" dirty="0">
                <a:solidFill>
                  <a:srgbClr val="00B0F0"/>
                </a:solidFill>
              </a:rPr>
              <a:t>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generator trains for 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to continue to train the generator and discriminator networks.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3D7FB-5CB3-49E6-B775-11FFA45E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E5BB7-BF7D-4158-984D-4C0A1362BAD9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15D5E-7B76-4DEC-B4AB-650CBB97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3584-6726-4FBE-B811-FD2A1C48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959EDD-03F5-4523-8CB6-E790F8E5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</a:t>
            </a:r>
          </a:p>
        </p:txBody>
      </p:sp>
    </p:spTree>
    <p:extLst>
      <p:ext uri="{BB962C8B-B14F-4D97-AF65-F5344CB8AC3E}">
        <p14:creationId xmlns:p14="http://schemas.microsoft.com/office/powerpoint/2010/main" val="355077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C524B6-95E5-6223-4EE2-8B5D8018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Loss Functions</a:t>
            </a:r>
          </a:p>
          <a:p>
            <a:r>
              <a:rPr lang="en-US" dirty="0"/>
              <a:t>GANs generate the probability distribution of a particular data. </a:t>
            </a:r>
          </a:p>
          <a:p>
            <a:r>
              <a:rPr lang="en-US" dirty="0"/>
              <a:t>Loss functions measures distance between the </a:t>
            </a:r>
            <a:r>
              <a:rPr lang="en-US" dirty="0">
                <a:solidFill>
                  <a:srgbClr val="00B0F0"/>
                </a:solidFill>
              </a:rPr>
              <a:t>distribution of the data generated by the GAN and the distribution of the real 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Active research area</a:t>
            </a:r>
          </a:p>
          <a:p>
            <a:pPr lvl="1"/>
            <a:r>
              <a:rPr lang="en-US" dirty="0"/>
              <a:t>Many approaches have been proposed. </a:t>
            </a:r>
          </a:p>
          <a:p>
            <a:r>
              <a:rPr lang="en-US" dirty="0"/>
              <a:t>Two common GAN loss functions:</a:t>
            </a:r>
          </a:p>
          <a:p>
            <a:pPr lvl="1"/>
            <a:r>
              <a:rPr lang="en-US" b="1" dirty="0"/>
              <a:t>Minimax loss</a:t>
            </a:r>
            <a:endParaRPr lang="en-US" dirty="0"/>
          </a:p>
          <a:p>
            <a:pPr lvl="1"/>
            <a:r>
              <a:rPr lang="en-US" b="1" dirty="0"/>
              <a:t>Wasserstein loss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BF803-89B7-D457-8542-EF68103D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C0B1-5E3B-4E3C-9117-D9118A9C3646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5C1BE-DD19-55D9-D258-67C9548C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ECEAB-D391-48B5-78A5-C8C7D9A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16134B-5994-1657-B06C-0DCDC40B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23780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45F76-C428-4464-9E36-F7CDD09B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Minimax Loss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5A2C0-1516-4B9B-BD5B-405D625C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CD96-7293-4322-8272-DB1BDD96E7DA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FBDAE-406A-46BC-8818-D9B5FF0F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317F3-2760-45A7-8DB1-7BCCA5E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9F7407-B101-4FC8-8C9F-6D465B8C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F27F-61D5-499E-B717-2D0E8641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8029"/>
            <a:ext cx="80863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98AEC-E9C2-5A9E-4FBC-AC1A3F85C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852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KL (</a:t>
            </a:r>
            <a:r>
              <a:rPr lang="en-US" b="1" dirty="0" err="1"/>
              <a:t>Kullback</a:t>
            </a:r>
            <a:r>
              <a:rPr lang="en-US" b="1" dirty="0"/>
              <a:t>–</a:t>
            </a:r>
            <a:r>
              <a:rPr lang="en-US" b="1" dirty="0" err="1"/>
              <a:t>Leibler</a:t>
            </a:r>
            <a:r>
              <a:rPr lang="en-US" b="1" dirty="0"/>
              <a:t>) divergence</a:t>
            </a:r>
            <a:r>
              <a:rPr lang="en-US" dirty="0"/>
              <a:t>:</a:t>
            </a:r>
          </a:p>
          <a:p>
            <a:r>
              <a:rPr lang="en-US" dirty="0"/>
              <a:t>Measures how one probability distribution diverges from a second expected probability distribution.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KL divergence is </a:t>
            </a:r>
            <a:r>
              <a:rPr lang="en-US" b="0" i="0" dirty="0">
                <a:solidFill>
                  <a:srgbClr val="0099CC"/>
                </a:solidFill>
                <a:effectLst/>
                <a:latin typeface="-apple-system"/>
              </a:rPr>
              <a:t>asymmetric</a:t>
            </a: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If P(x)~0 and q(x) is non-zero, </a:t>
            </a:r>
          </a:p>
          <a:p>
            <a:pPr marL="0" indent="0">
              <a:buNone/>
            </a:pPr>
            <a:r>
              <a:rPr lang="en-US" dirty="0">
                <a:solidFill>
                  <a:srgbClr val="1F1F1F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hen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q’s effect is disregarded</a:t>
            </a: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Problem to measure the </a:t>
            </a:r>
            <a:r>
              <a:rPr lang="en-US" b="0" i="0" dirty="0">
                <a:solidFill>
                  <a:srgbClr val="00B0F0"/>
                </a:solidFill>
                <a:effectLst/>
                <a:latin typeface="-apple-system"/>
              </a:rPr>
              <a:t>similarity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B0F0"/>
                </a:solidFill>
                <a:effectLst/>
                <a:latin typeface="-apple-system"/>
              </a:rPr>
              <a:t>between two equally important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B0F0"/>
                </a:solidFill>
                <a:effectLst/>
                <a:latin typeface="-apple-system"/>
              </a:rPr>
              <a:t>distributions</a:t>
            </a: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5E40C-4BA1-761F-9E8F-50BBF002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AEFE-4D70-4FC3-9967-B9FDA9F5A61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4712-804A-4148-2F60-06BC2C7C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6E27-2105-1F74-BA1F-B04079B4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8D62B-1937-6455-CDC0-422B274F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two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7DCB6-A020-4002-7B5A-E6B3E474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683277"/>
            <a:ext cx="3339524" cy="765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7B09C-8191-599B-D1D3-682E307C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1" y="3428891"/>
            <a:ext cx="7121538" cy="548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96DF1-2C9D-6297-67C3-76DAA8F0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167" y="3977842"/>
            <a:ext cx="6671388" cy="19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2D66AF-B9E8-BDAA-31EF-28F1B50E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Jensen–Shannon Divergence:</a:t>
            </a:r>
            <a:r>
              <a:rPr lang="en-US" dirty="0"/>
              <a:t> </a:t>
            </a:r>
          </a:p>
          <a:p>
            <a:r>
              <a:rPr lang="en-US" dirty="0"/>
              <a:t>Also measures similarity between two probability distributions, bounded by [0,1]</a:t>
            </a:r>
          </a:p>
          <a:p>
            <a:r>
              <a:rPr lang="en-US" dirty="0"/>
              <a:t>JS divergence is symmetric and more smooth.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D8E58-4407-5AB8-9F4D-1F1E786B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34A8-E69D-44E8-AAD5-CCC06A3C344E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0B184-13B6-DB38-F21C-19F97299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22B99-A4E5-2728-4435-92D83AD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1E36C5-4939-3D9B-345F-EA64A03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two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70314-4BAA-1F68-55E2-940F0470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81400"/>
            <a:ext cx="5421261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09438-0CD4-58AF-7109-83D2D117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10219"/>
            <a:ext cx="8909547" cy="19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295" y="1877212"/>
            <a:ext cx="7351655" cy="37283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1738" y="6223984"/>
            <a:ext cx="5184433" cy="213413"/>
          </a:xfrm>
          <a:prstGeom prst="rect">
            <a:avLst/>
          </a:prstGeom>
        </p:spPr>
        <p:txBody>
          <a:bodyPr vert="horz" wrap="square" lIns="0" tIns="18118" rIns="0" bIns="0" rtlCol="0">
            <a:spAutoFit/>
          </a:bodyPr>
          <a:lstStyle/>
          <a:p>
            <a:pPr marL="13421">
              <a:spcBef>
                <a:spcPts val="143"/>
              </a:spcBef>
            </a:pP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Lilian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Weng,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"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Flow-based</a:t>
            </a:r>
            <a:r>
              <a:rPr sz="1268" u="sng" spc="42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Deep</a:t>
            </a:r>
            <a:r>
              <a:rPr sz="1268" u="sng" spc="3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Generative</a:t>
            </a:r>
            <a:r>
              <a:rPr sz="1268" u="sng" spc="42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Models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,"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i="1" dirty="0">
                <a:solidFill>
                  <a:srgbClr val="999999"/>
                </a:solidFill>
                <a:latin typeface="Noto Sans"/>
                <a:cs typeface="Noto Sans"/>
              </a:rPr>
              <a:t>blog</a:t>
            </a:r>
            <a:r>
              <a:rPr sz="1268" i="1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i="1" dirty="0">
                <a:solidFill>
                  <a:srgbClr val="999999"/>
                </a:solidFill>
                <a:latin typeface="Noto Sans"/>
                <a:cs typeface="Noto Sans"/>
              </a:rPr>
              <a:t>post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,</a:t>
            </a:r>
            <a:r>
              <a:rPr sz="1268" spc="42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spc="-11" dirty="0">
                <a:solidFill>
                  <a:srgbClr val="999999"/>
                </a:solidFill>
                <a:latin typeface="Noto Sans"/>
                <a:cs typeface="Noto Sans"/>
              </a:rPr>
              <a:t>2018.</a:t>
            </a:r>
            <a:endParaRPr sz="1268">
              <a:latin typeface="Noto Sans"/>
              <a:cs typeface="Noto San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430D27-7DE1-7111-5EA1-2E663F38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>
            <a:pPr marL="163830">
              <a:spcBef>
                <a:spcPts val="225"/>
              </a:spcBef>
            </a:pPr>
            <a:fld id="{81D60167-4931-47E6-BA6A-407CBD079E47}" type="slidenum">
              <a:rPr lang="en-US" spc="-50" smtClean="0"/>
              <a:pPr marL="163830">
                <a:spcBef>
                  <a:spcPts val="225"/>
                </a:spcBef>
              </a:pPr>
              <a:t>4</a:t>
            </a:fld>
            <a:endParaRPr spc="-26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08E0F1-AA3C-208F-0B88-1A590E39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Generative Models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B2206-79D2-A952-9F23-94861CE0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6F2E-2889-45A4-B8AE-4545CD8D8256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47AE1-7C68-BD3D-5288-2BAF50D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內容版面配置區 6">
            <a:extLst>
              <a:ext uri="{FF2B5EF4-FFF2-40B4-BE49-F238E27FC236}">
                <a16:creationId xmlns:a16="http://schemas.microsoft.com/office/drawing/2014/main" id="{E66DF522-FACB-9868-FE40-9D9431D0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414" y="2017713"/>
            <a:ext cx="8639175" cy="2997200"/>
          </a:xfrm>
        </p:spPr>
      </p:pic>
      <p:sp>
        <p:nvSpPr>
          <p:cNvPr id="46082" name="矩形 3">
            <a:extLst>
              <a:ext uri="{FF2B5EF4-FFF2-40B4-BE49-F238E27FC236}">
                <a16:creationId xmlns:a16="http://schemas.microsoft.com/office/drawing/2014/main" id="{EB5589A5-430C-1107-828E-2F48EE38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76963"/>
            <a:ext cx="4596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TW" altLang="en-US" sz="1800"/>
              <a:t>https://blog.openai.com/generative-models/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54EBFD-011B-B944-D3AC-8ECFD53476B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9722" y="1902405"/>
            <a:ext cx="144385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723C16-5E0F-F2B0-7080-65A89D75201B}"/>
              </a:ext>
            </a:extLst>
          </p:cNvPr>
          <p:cNvSpPr/>
          <p:nvPr/>
        </p:nvSpPr>
        <p:spPr>
          <a:xfrm>
            <a:off x="4964113" y="2481263"/>
            <a:ext cx="652462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1B0925-6026-867E-CFE3-CC01D3735256}"/>
              </a:ext>
            </a:extLst>
          </p:cNvPr>
          <p:cNvSpPr/>
          <p:nvPr/>
        </p:nvSpPr>
        <p:spPr>
          <a:xfrm>
            <a:off x="8353426" y="2590800"/>
            <a:ext cx="65246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4B7D3C-8122-A019-0363-43E893CE9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4" y="1600200"/>
            <a:ext cx="1335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A" altLang="zh-TW" sz="2000"/>
              <a:t>P</a:t>
            </a:r>
            <a:r>
              <a:rPr lang="en-CA" altLang="zh-TW" sz="2000" baseline="-25000"/>
              <a:t>G</a:t>
            </a:r>
            <a:r>
              <a:rPr lang="en-CA" altLang="zh-TW" sz="2000"/>
              <a:t>(x,θ)</a:t>
            </a:r>
            <a:endParaRPr lang="zh-TW" altLang="en-US" sz="20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9B2B0F-5376-F613-5034-0602F09A1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181601"/>
            <a:ext cx="304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How to compute the likelihood?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733DD6-B273-279D-66EB-12CD29A52B9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13672" y="3787055"/>
            <a:ext cx="426399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46089" name="Title 2">
            <a:extLst>
              <a:ext uri="{FF2B5EF4-FFF2-40B4-BE49-F238E27FC236}">
                <a16:creationId xmlns:a16="http://schemas.microsoft.com/office/drawing/2014/main" id="{0876A646-D75D-5F27-1C61-BEC3C1CB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NN for P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G</a:t>
            </a:r>
            <a:r>
              <a:rPr lang="en-US" altLang="en-US" dirty="0">
                <a:ea typeface="ＭＳ Ｐゴシック" panose="020B0600070205080204" pitchFamily="34" charset="-128"/>
              </a:rPr>
              <a:t>(x; θ)</a:t>
            </a:r>
          </a:p>
        </p:txBody>
      </p:sp>
      <p:sp>
        <p:nvSpPr>
          <p:cNvPr id="46090" name="TextBox 14">
            <a:extLst>
              <a:ext uri="{FF2B5EF4-FFF2-40B4-BE49-F238E27FC236}">
                <a16:creationId xmlns:a16="http://schemas.microsoft.com/office/drawing/2014/main" id="{37323345-FD09-B691-E118-68AACFCA7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151" y="1600200"/>
            <a:ext cx="989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46091" name="TextBox 15">
            <a:extLst>
              <a:ext uri="{FF2B5EF4-FFF2-40B4-BE49-F238E27FC236}">
                <a16:creationId xmlns:a16="http://schemas.microsoft.com/office/drawing/2014/main" id="{67274E6B-5438-D35E-A8C3-E02E84156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5626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92" name="TextBox 16">
            <a:extLst>
              <a:ext uri="{FF2B5EF4-FFF2-40B4-BE49-F238E27FC236}">
                <a16:creationId xmlns:a16="http://schemas.microsoft.com/office/drawing/2014/main" id="{F06F23BA-2AA7-1A7D-0F6B-09BFD8F15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429000"/>
            <a:ext cx="38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G</a:t>
            </a:r>
          </a:p>
        </p:txBody>
      </p:sp>
      <p:sp>
        <p:nvSpPr>
          <p:cNvPr id="46093" name="TextBox 17">
            <a:extLst>
              <a:ext uri="{FF2B5EF4-FFF2-40B4-BE49-F238E27FC236}">
                <a16:creationId xmlns:a16="http://schemas.microsoft.com/office/drawing/2014/main" id="{01DFFC1E-31AF-4B60-3BA3-F644A00F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4" y="42672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θ</a:t>
            </a:r>
          </a:p>
        </p:txBody>
      </p:sp>
      <p:sp>
        <p:nvSpPr>
          <p:cNvPr id="46094" name="TextBox 1">
            <a:extLst>
              <a:ext uri="{FF2B5EF4-FFF2-40B4-BE49-F238E27FC236}">
                <a16:creationId xmlns:a16="http://schemas.microsoft.com/office/drawing/2014/main" id="{00FED4EE-221E-7BB9-B599-96A1DDD55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47244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Smaller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2E56EA-9DFF-E7E5-8196-1E4F85D254C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0400" y="4267200"/>
            <a:ext cx="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6" name="TextBox 5">
            <a:extLst>
              <a:ext uri="{FF2B5EF4-FFF2-40B4-BE49-F238E27FC236}">
                <a16:creationId xmlns:a16="http://schemas.microsoft.com/office/drawing/2014/main" id="{2E323D85-5CF7-28F6-0299-31FC53D20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51816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Larger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11DCE-C047-3922-E3EE-0DBF99980E65}"/>
              </a:ext>
            </a:extLst>
          </p:cNvPr>
          <p:cNvCxnSpPr>
            <a:cxnSpLocks noChangeShapeType="1"/>
            <a:stCxn id="46096" idx="0"/>
          </p:cNvCxnSpPr>
          <p:nvPr/>
        </p:nvCxnSpPr>
        <p:spPr bwMode="auto">
          <a:xfrm flipH="1" flipV="1">
            <a:off x="4876801" y="4876800"/>
            <a:ext cx="85725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8" name="TextBox 14">
            <a:extLst>
              <a:ext uri="{FF2B5EF4-FFF2-40B4-BE49-F238E27FC236}">
                <a16:creationId xmlns:a16="http://schemas.microsoft.com/office/drawing/2014/main" id="{995D0DD3-5239-5797-FA93-C1186D29D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495800"/>
            <a:ext cx="13644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Prior </a:t>
            </a:r>
          </a:p>
          <a:p>
            <a:pPr eaLnBrk="1" hangingPunct="1"/>
            <a:r>
              <a:rPr lang="en-US" altLang="en-US" sz="1800"/>
              <a:t>distribution </a:t>
            </a:r>
          </a:p>
          <a:p>
            <a:pPr eaLnBrk="1" hangingPunct="1"/>
            <a:r>
              <a:rPr lang="en-US" altLang="en-US" sz="1800"/>
              <a:t>of z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7FBD70-6F1C-88D5-51AD-3403921769C7}"/>
              </a:ext>
            </a:extLst>
          </p:cNvPr>
          <p:cNvCxnSpPr>
            <a:cxnSpLocks noChangeShapeType="1"/>
            <a:stCxn id="46098" idx="0"/>
          </p:cNvCxnSpPr>
          <p:nvPr/>
        </p:nvCxnSpPr>
        <p:spPr bwMode="auto">
          <a:xfrm flipV="1">
            <a:off x="2244338" y="4191000"/>
            <a:ext cx="41662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0" name="TextBox 17">
            <a:extLst>
              <a:ext uri="{FF2B5EF4-FFF2-40B4-BE49-F238E27FC236}">
                <a16:creationId xmlns:a16="http://schemas.microsoft.com/office/drawing/2014/main" id="{AD30D5E1-E7A6-D396-21AF-EB24806C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172200"/>
            <a:ext cx="387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</a:t>
            </a:r>
            <a:r>
              <a:rPr lang="en-US" altLang="en-US" sz="1800" baseline="-25000"/>
              <a:t>G</a:t>
            </a:r>
            <a:r>
              <a:rPr lang="en-US" altLang="en-US" sz="1800"/>
              <a:t>(x) = Integration</a:t>
            </a:r>
            <a:r>
              <a:rPr lang="en-US" altLang="en-US" sz="1800" baseline="-25000"/>
              <a:t>z</a:t>
            </a:r>
            <a:r>
              <a:rPr lang="en-US" altLang="en-US" sz="1800"/>
              <a:t> P</a:t>
            </a:r>
            <a:r>
              <a:rPr lang="en-US" altLang="en-US" sz="1800" baseline="-25000"/>
              <a:t>prior</a:t>
            </a:r>
            <a:r>
              <a:rPr lang="en-US" altLang="en-US" sz="1800"/>
              <a:t>(z) I</a:t>
            </a:r>
            <a:r>
              <a:rPr lang="en-US" altLang="en-US" sz="1800" baseline="-25000"/>
              <a:t>[G(z)=x]</a:t>
            </a:r>
            <a:r>
              <a:rPr lang="en-US" altLang="en-US" sz="1800"/>
              <a:t>dz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2D233-BED0-2BC2-DD91-1DA22A7A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E9FF-CF49-40AA-94A3-95260DC2D43B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9FB78-5A13-C0A1-C6D8-2B34ADFF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DEE6C-1530-6EE2-9E52-41F6D61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27DE4-548D-A5D9-8294-D177377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94AC5-06F7-4D51-999E-01711A92556C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EF7B-83D0-5144-9B3B-6A80BD83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DCEB2-12D2-2775-5D7C-05510153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97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4417593" y="701814"/>
            <a:ext cx="335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A8F595E-F43C-5BAB-9AE2-F6EE0B03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C707-265C-4DCB-8114-2F01A1222047}" type="datetime1">
              <a:rPr lang="en-US" smtClean="0"/>
              <a:t>10/15/2025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AE76BF2B-4D4C-53BA-A308-5CCED135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E61BB56-54E8-9DF9-19B2-DD652F10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BD5EF-98A0-47E8-825B-798703471C4F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4B83B-4E03-4E92-B6A6-BAC77A85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5D2D8-A677-8F37-2F29-19B93A3D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B558-9733-4EFF-B6EB-A16037258A5A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28350-E5D6-6811-0207-9AD56D6D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002F-E8EA-C376-94E3-E71CB952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B21963-90AC-6C93-CDD1-B7E5C01F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What is Normalizing Flows?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F3F75-82B1-30E3-047E-C15C56F2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10399059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2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2EB1E3-FE18-2F65-FF76-E2D81C1C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76400"/>
            <a:ext cx="8363476" cy="3352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76937-7505-7B3A-395B-58E681AE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AB21-3699-49D4-8B81-661C52D6EBD7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4B83-07B4-42F0-9857-AA0264E3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28BA-29A1-B3E6-1E0B-A1313FBF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80F4B1-8FD8-8132-C53E-3C893170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- Additive coupling layers</a:t>
            </a:r>
          </a:p>
        </p:txBody>
      </p:sp>
    </p:spTree>
    <p:extLst>
      <p:ext uri="{BB962C8B-B14F-4D97-AF65-F5344CB8AC3E}">
        <p14:creationId xmlns:p14="http://schemas.microsoft.com/office/powerpoint/2010/main" val="410918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8C0C54-5F22-AD07-1644-6D66579EE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28800"/>
            <a:ext cx="10364098" cy="386367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20008-7453-5855-48C9-15C77C70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6A08-2145-4D4C-AE1F-EBF8ADFC96B9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D94C1-2A68-4DC2-DF21-88B772FC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62E3D-7053-6F08-1595-C2AF4CEE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877C54-9F6B-1A2D-A741-EB3DA1AC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- Additive coupling layers</a:t>
            </a:r>
          </a:p>
        </p:txBody>
      </p:sp>
    </p:spTree>
    <p:extLst>
      <p:ext uri="{BB962C8B-B14F-4D97-AF65-F5344CB8AC3E}">
        <p14:creationId xmlns:p14="http://schemas.microsoft.com/office/powerpoint/2010/main" val="372836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F584-E776-4A76-A686-2511D9EA416D}" type="datetime1">
              <a:rPr lang="en-US" smtClean="0"/>
              <a:t>10/15/2025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492EB8-3923-9EE6-A145-35A1E623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81200"/>
            <a:ext cx="9960203" cy="368077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2C043-5BA2-39CA-4FE6-A67648EB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0215-36A1-4F74-B72E-B2028BD88D52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67B41-4C7F-EF29-ADBB-F57874C7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E3198-1032-A810-A9EE-E2ACCF3C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5FE36E-BDD0-0070-6FC5-C9328248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: Real-valued Non-Volume Preserving flows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6139D-566B-890E-5123-7E8BAE2F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84" y="1577305"/>
            <a:ext cx="6134632" cy="4038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50906-2C06-4DDC-6CBE-0ADC627F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103" y="5526161"/>
            <a:ext cx="874089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29119</TotalTime>
  <Words>1488</Words>
  <Application>Microsoft Office PowerPoint</Application>
  <PresentationFormat>Widescreen</PresentationFormat>
  <Paragraphs>335</Paragraphs>
  <Slides>43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ＭＳ Ｐゴシック</vt:lpstr>
      <vt:lpstr>SimSun</vt:lpstr>
      <vt:lpstr>Arial</vt:lpstr>
      <vt:lpstr>Arial</vt:lpstr>
      <vt:lpstr>Calibri</vt:lpstr>
      <vt:lpstr>Noto Sans</vt:lpstr>
      <vt:lpstr>Wingdings</vt:lpstr>
      <vt:lpstr>Office Theme</vt:lpstr>
      <vt:lpstr>PowerPoint Presentation</vt:lpstr>
      <vt:lpstr>Goals</vt:lpstr>
      <vt:lpstr>Review of Previous Lecture</vt:lpstr>
      <vt:lpstr>Types of Generative Models</vt:lpstr>
      <vt:lpstr>What is Normalizing Flows?</vt:lpstr>
      <vt:lpstr>NICE - Additive coupling layers</vt:lpstr>
      <vt:lpstr>NICE - Additive coupling layers</vt:lpstr>
      <vt:lpstr>Today’s Lecture</vt:lpstr>
      <vt:lpstr>RealNVP: Real-valued Non-Volume Preserving flows</vt:lpstr>
      <vt:lpstr>RealNVP - Affine coupling layers</vt:lpstr>
      <vt:lpstr>RealNVP - Affine coupling layers</vt:lpstr>
      <vt:lpstr>RealNVP - Experiments on toy data</vt:lpstr>
      <vt:lpstr>RealNVP - Experiments on MNIST</vt:lpstr>
      <vt:lpstr>Generative Adversarial Networks</vt:lpstr>
      <vt:lpstr>Autoencoder</vt:lpstr>
      <vt:lpstr>Common Problems with VAEs</vt:lpstr>
      <vt:lpstr>PowerPoint Presentation</vt:lpstr>
      <vt:lpstr>PowerPoint Presentation</vt:lpstr>
      <vt:lpstr>PowerPoint Presentation</vt:lpstr>
      <vt:lpstr>Generative Adversarial Network (GAN)</vt:lpstr>
      <vt:lpstr>GAN – Learn a discriminator</vt:lpstr>
      <vt:lpstr>Next few images from Goodfellow lecture</vt:lpstr>
      <vt:lpstr>PowerPoint Presentation</vt:lpstr>
      <vt:lpstr>PowerPoint Presentation</vt:lpstr>
      <vt:lpstr>PowerPoint Presentation</vt:lpstr>
      <vt:lpstr>PowerPoint Presentation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Random Input</vt:lpstr>
      <vt:lpstr>GAN Training</vt:lpstr>
      <vt:lpstr>PowerPoint Presentation</vt:lpstr>
      <vt:lpstr>PowerPoint Presentation</vt:lpstr>
      <vt:lpstr>Generative Adversarial Network</vt:lpstr>
      <vt:lpstr>Loss Functions</vt:lpstr>
      <vt:lpstr>Similarity between two Distributions</vt:lpstr>
      <vt:lpstr>Similarity between two Distributions</vt:lpstr>
      <vt:lpstr>NN for PG(x; θ)</vt:lpstr>
      <vt:lpstr>PowerPoint Presentation</vt:lpstr>
      <vt:lpstr>PowerPoint Presentation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1838</cp:revision>
  <dcterms:created xsi:type="dcterms:W3CDTF">2006-08-16T00:00:00Z</dcterms:created>
  <dcterms:modified xsi:type="dcterms:W3CDTF">2025-10-15T11:36:38Z</dcterms:modified>
</cp:coreProperties>
</file>